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</p:sldMasterIdLst>
  <p:notesMasterIdLst>
    <p:notesMasterId r:id="rId15"/>
  </p:notesMasterIdLst>
  <p:handoutMasterIdLst>
    <p:handoutMasterId r:id="rId16"/>
  </p:handoutMasterIdLst>
  <p:sldIdLst>
    <p:sldId id="266" r:id="rId2"/>
    <p:sldId id="330" r:id="rId3"/>
    <p:sldId id="331" r:id="rId4"/>
    <p:sldId id="332" r:id="rId5"/>
    <p:sldId id="337" r:id="rId6"/>
    <p:sldId id="339" r:id="rId7"/>
    <p:sldId id="333" r:id="rId8"/>
    <p:sldId id="338" r:id="rId9"/>
    <p:sldId id="340" r:id="rId10"/>
    <p:sldId id="336" r:id="rId11"/>
    <p:sldId id="341" r:id="rId12"/>
    <p:sldId id="334" r:id="rId13"/>
    <p:sldId id="335" r:id="rId14"/>
  </p:sldIdLst>
  <p:sldSz cx="12192000" cy="6858000"/>
  <p:notesSz cx="6669088" cy="9926638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  <p14:sldId id="332"/>
          </p14:sldIdLst>
        </p14:section>
        <p14:section name="Spectral Graph Theory" id="{0BD1ADBA-40FA-48AC-A9B1-12AE488B4CDA}">
          <p14:sldIdLst>
            <p14:sldId id="337"/>
            <p14:sldId id="339"/>
            <p14:sldId id="333"/>
            <p14:sldId id="338"/>
            <p14:sldId id="340"/>
            <p14:sldId id="336"/>
            <p14:sldId id="341"/>
            <p14:sldId id="334"/>
          </p14:sldIdLst>
        </p14:section>
        <p14:section name="Graph Coarsening" id="{638C443A-C3E5-42AC-961D-BC8DAB284A30}">
          <p14:sldIdLst>
            <p14:sldId id="335"/>
          </p14:sldIdLst>
        </p14:section>
        <p14:section name="Effects of Coarsening" id="{B1434851-7EBF-4C72-9E1D-22F9CE3CD0E9}">
          <p14:sldIdLst/>
        </p14:section>
        <p14:section name="Recap" id="{7D8E61E5-1026-4B09-8AB6-683A2EF585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DB1"/>
    <a:srgbClr val="F192A7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80" autoAdjust="0"/>
    <p:restoredTop sz="95076" autoAdjust="0"/>
  </p:normalViewPr>
  <p:slideViewPr>
    <p:cSldViewPr showGuides="1">
      <p:cViewPr varScale="1">
        <p:scale>
          <a:sx n="111" d="100"/>
          <a:sy n="111" d="100"/>
        </p:scale>
        <p:origin x="120" y="198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25.07.2019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25.07.2019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svg"/><Relationship Id="rId10" Type="http://schemas.openxmlformats.org/officeDocument/2006/relationships/image" Target="../media/image25.sv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9.png"/><Relationship Id="rId17" Type="http://schemas.openxmlformats.org/officeDocument/2006/relationships/image" Target="../media/image52.pn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38.png"/><Relationship Id="rId5" Type="http://schemas.openxmlformats.org/officeDocument/2006/relationships/image" Target="../media/image47.sv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3068960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Laplacian Eigenvectors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5D209-3A3F-4814-B927-BA0D0ED6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491" y="1772816"/>
            <a:ext cx="10347125" cy="3653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/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/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/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86D1F2B-8E66-416B-93E3-142DCE4E771E}"/>
              </a:ext>
            </a:extLst>
          </p:cNvPr>
          <p:cNvSpPr/>
          <p:nvPr/>
        </p:nvSpPr>
        <p:spPr bwMode="auto">
          <a:xfrm>
            <a:off x="252783" y="3278984"/>
            <a:ext cx="11524476" cy="303033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D8C8FF-9D3C-4F13-8166-CBC96EA7F179}"/>
              </a:ext>
            </a:extLst>
          </p:cNvPr>
          <p:cNvSpPr txBox="1"/>
          <p:nvPr/>
        </p:nvSpPr>
        <p:spPr>
          <a:xfrm>
            <a:off x="0" y="5655248"/>
            <a:ext cx="254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C00000"/>
                </a:solidFill>
              </a:rPr>
              <a:t>Graph Spectrum:</a:t>
            </a:r>
          </a:p>
        </p:txBody>
      </p:sp>
    </p:spTree>
    <p:extLst>
      <p:ext uri="{BB962C8B-B14F-4D97-AF65-F5344CB8AC3E}">
        <p14:creationId xmlns:p14="http://schemas.microsoft.com/office/powerpoint/2010/main" val="2449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A92341B-A498-42FC-A715-90422EAEC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844" y="1268760"/>
            <a:ext cx="9259619" cy="382098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5F5FC93-CA1D-4BD8-B42F-9FFBD30FC3B5}"/>
              </a:ext>
            </a:extLst>
          </p:cNvPr>
          <p:cNvSpPr txBox="1"/>
          <p:nvPr/>
        </p:nvSpPr>
        <p:spPr>
          <a:xfrm>
            <a:off x="6600056" y="361646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Interpretation of the Spectrum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/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/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Spectrum describes graph connectivity.</a:t>
                </a: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blipFill>
                <a:blip r:embed="rId7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hteck 16">
            <a:extLst>
              <a:ext uri="{FF2B5EF4-FFF2-40B4-BE49-F238E27FC236}">
                <a16:creationId xmlns:a16="http://schemas.microsoft.com/office/drawing/2014/main" id="{624EEC72-8CBD-4DDC-B2C1-F60344C077C1}"/>
              </a:ext>
            </a:extLst>
          </p:cNvPr>
          <p:cNvSpPr/>
          <p:nvPr/>
        </p:nvSpPr>
        <p:spPr bwMode="auto">
          <a:xfrm>
            <a:off x="6168008" y="3170025"/>
            <a:ext cx="5904657" cy="231025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3811F1-147E-405D-A3CC-BDEF226C5DB8}"/>
              </a:ext>
            </a:extLst>
          </p:cNvPr>
          <p:cNvSpPr txBox="1"/>
          <p:nvPr/>
        </p:nvSpPr>
        <p:spPr>
          <a:xfrm>
            <a:off x="1559496" y="3975447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</p:spTree>
    <p:extLst>
      <p:ext uri="{BB962C8B-B14F-4D97-AF65-F5344CB8AC3E}">
        <p14:creationId xmlns:p14="http://schemas.microsoft.com/office/powerpoint/2010/main" val="41916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42859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75B7EC-738F-4F76-B2E6-5695FA00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Graphs as Linear Operators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98AC9A-D7B1-4F9F-B96C-6B810780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/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1E0583-5A98-4968-A8D2-63240EF62F54}"/>
              </a:ext>
            </a:extLst>
          </p:cNvPr>
          <p:cNvGrpSpPr/>
          <p:nvPr/>
        </p:nvGrpSpPr>
        <p:grpSpPr>
          <a:xfrm>
            <a:off x="7742330" y="2852936"/>
            <a:ext cx="3754270" cy="1751479"/>
            <a:chOff x="7742330" y="1743045"/>
            <a:chExt cx="3754270" cy="175147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CB6023C-76A3-418D-9BBB-658C3AD7AE6A}"/>
                </a:ext>
              </a:extLst>
            </p:cNvPr>
            <p:cNvSpPr/>
            <p:nvPr/>
          </p:nvSpPr>
          <p:spPr bwMode="auto">
            <a:xfrm>
              <a:off x="8616280" y="1743045"/>
              <a:ext cx="1835810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/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A linear operator </a:t>
                  </a:r>
                  <a:endParaRPr lang="de-DE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de-DE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on signals</a:t>
                  </a:r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blipFill>
                  <a:blip r:embed="rId7"/>
                  <a:stretch>
                    <a:fillRect t="-4459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b="0" dirty="0"/>
                  <a:t>Transformed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blipFill>
                <a:blip r:embed="rId8"/>
                <a:stretch>
                  <a:fillRect l="-3608" t="-25352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AB5AFC16-02B4-4CFD-94B3-953353FEF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/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de-DE" sz="2800" b="0" dirty="0"/>
                  <a:t>Signal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blipFill>
                <a:blip r:embed="rId11"/>
                <a:stretch>
                  <a:fillRect l="-9669" t="-25714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Signals as Heat Distributions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/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1BF8919C-A041-4764-A545-701D83536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A028249-01C1-4D9D-8476-0A0B6C3C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198" y="1845965"/>
            <a:ext cx="2699339" cy="165968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99813E-D2F2-4F9E-8F86-05CF0A43E0F7}"/>
              </a:ext>
            </a:extLst>
          </p:cNvPr>
          <p:cNvCxnSpPr>
            <a:cxnSpLocks/>
          </p:cNvCxnSpPr>
          <p:nvPr/>
        </p:nvCxnSpPr>
        <p:spPr>
          <a:xfrm>
            <a:off x="3503712" y="2780928"/>
            <a:ext cx="720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AD45458-8015-4E07-BB9A-2CC5819C9E34}"/>
              </a:ext>
            </a:extLst>
          </p:cNvPr>
          <p:cNvGrpSpPr/>
          <p:nvPr/>
        </p:nvGrpSpPr>
        <p:grpSpPr>
          <a:xfrm>
            <a:off x="7392144" y="1415078"/>
            <a:ext cx="4141966" cy="3238058"/>
            <a:chOff x="7392144" y="1916832"/>
            <a:chExt cx="4141966" cy="3238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/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DE" sz="2800" dirty="0" err="1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7AE96B22-4EBD-4127-8C29-418370BA6EA1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3282682"/>
              <a:ext cx="1080120" cy="0"/>
            </a:xfrm>
            <a:prstGeom prst="straightConnector1">
              <a:avLst/>
            </a:prstGeom>
            <a:ln w="57150">
              <a:solidFill>
                <a:srgbClr val="3F6DB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E46CC02-E597-4F42-BD0F-7BD4A4FC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834771" y="2347719"/>
              <a:ext cx="2699339" cy="165968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641444-F895-4D55-9C31-52DC73CC0F4C}"/>
                </a:ext>
              </a:extLst>
            </p:cNvPr>
            <p:cNvSpPr txBox="1"/>
            <p:nvPr/>
          </p:nvSpPr>
          <p:spPr>
            <a:xfrm>
              <a:off x="9293971" y="1916832"/>
              <a:ext cx="17809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de-DE" sz="2800" dirty="0">
                  <a:solidFill>
                    <a:srgbClr val="3F6DB1"/>
                  </a:solidFill>
                </a:rPr>
                <a:t>Equilibrium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/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de-DE" sz="2000" dirty="0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/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DB27CBBE-66E4-4976-B9F8-0F9584B0AC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BE87DD44-5CD0-4D76-9AD0-A998C895ABFA}"/>
              </a:ext>
            </a:extLst>
          </p:cNvPr>
          <p:cNvSpPr txBox="1"/>
          <p:nvPr/>
        </p:nvSpPr>
        <p:spPr>
          <a:xfrm>
            <a:off x="3162722" y="2987660"/>
            <a:ext cx="13865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Heat Flow</a:t>
            </a:r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6B559F63-808F-4B4A-B66B-91680C9E0526}"/>
              </a:ext>
            </a:extLst>
          </p:cNvPr>
          <p:cNvSpPr/>
          <p:nvPr/>
        </p:nvSpPr>
        <p:spPr>
          <a:xfrm rot="16200000">
            <a:off x="5705587" y="-429088"/>
            <a:ext cx="780133" cy="10876912"/>
          </a:xfrm>
          <a:prstGeom prst="leftBrace">
            <a:avLst>
              <a:gd name="adj1" fmla="val 65717"/>
              <a:gd name="adj2" fmla="val 50000"/>
            </a:avLst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096BC84-5E29-4680-BE8F-C16C8A8BEE8C}"/>
              </a:ext>
            </a:extLst>
          </p:cNvPr>
          <p:cNvSpPr txBox="1"/>
          <p:nvPr/>
        </p:nvSpPr>
        <p:spPr>
          <a:xfrm>
            <a:off x="3265848" y="5582120"/>
            <a:ext cx="5659626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Described by the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2161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Classical Fourier Transform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4" y="1794918"/>
            <a:ext cx="4680519" cy="2167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B6DA4-D7F2-4F53-9458-C3AF15970A79}"/>
              </a:ext>
            </a:extLst>
          </p:cNvPr>
          <p:cNvGrpSpPr/>
          <p:nvPr/>
        </p:nvGrpSpPr>
        <p:grpSpPr>
          <a:xfrm>
            <a:off x="5084364" y="1268760"/>
            <a:ext cx="6644768" cy="5023623"/>
            <a:chOff x="5084364" y="1268760"/>
            <a:chExt cx="6644768" cy="5023623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C0307D1-74D8-4F39-B4DF-4DD75B4D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3952" y="1268760"/>
              <a:ext cx="2931046" cy="143664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DDED5E5-C181-4C9C-85A5-610E01A8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63952" y="2492896"/>
              <a:ext cx="2931046" cy="143664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C066443-A4C8-44D9-8E0E-83B0A21D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63952" y="4221088"/>
              <a:ext cx="2931046" cy="1436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/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/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/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/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/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/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⁡(2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/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⁡(4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68EBE28A-5434-4A5C-9C0C-3646CC9322A7}"/>
              </a:ext>
            </a:extLst>
          </p:cNvPr>
          <p:cNvSpPr/>
          <p:nvPr/>
        </p:nvSpPr>
        <p:spPr bwMode="auto">
          <a:xfrm>
            <a:off x="925426" y="4887623"/>
            <a:ext cx="3212354" cy="86409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Real-valued Functions as Graph Signals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344" y="1794918"/>
            <a:ext cx="4680519" cy="21673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63953" y="1268760"/>
            <a:ext cx="2931044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63953" y="2492896"/>
            <a:ext cx="2931044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63953" y="4221088"/>
            <a:ext cx="2931044" cy="1436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/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/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⁡(4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/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D5F3F23-2B3D-4138-A24F-49CB5F3A2378}"/>
              </a:ext>
            </a:extLst>
          </p:cNvPr>
          <p:cNvGrpSpPr/>
          <p:nvPr/>
        </p:nvGrpSpPr>
        <p:grpSpPr>
          <a:xfrm>
            <a:off x="522809" y="4950693"/>
            <a:ext cx="5472608" cy="1286619"/>
            <a:chOff x="6542386" y="1754329"/>
            <a:chExt cx="5472608" cy="1286619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C43A03D-789D-493F-9440-7DC96E8B2520}"/>
                </a:ext>
              </a:extLst>
            </p:cNvPr>
            <p:cNvSpPr/>
            <p:nvPr/>
          </p:nvSpPr>
          <p:spPr bwMode="auto">
            <a:xfrm>
              <a:off x="8810638" y="1754329"/>
              <a:ext cx="936104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8600F95-866C-4D39-9877-F61E363B4ED4}"/>
                </a:ext>
              </a:extLst>
            </p:cNvPr>
            <p:cNvSpPr txBox="1"/>
            <p:nvPr/>
          </p:nvSpPr>
          <p:spPr>
            <a:xfrm>
              <a:off x="6542386" y="2579283"/>
              <a:ext cx="547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How to generalize for arbitrary graphs?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Graph Laplacian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𝜋𝜉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/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/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/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de-DE" sz="2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/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/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119E91B-EA5D-40BE-A7E4-50763E907DAB}"/>
              </a:ext>
            </a:extLst>
          </p:cNvPr>
          <p:cNvCxnSpPr>
            <a:cxnSpLocks/>
          </p:cNvCxnSpPr>
          <p:nvPr/>
        </p:nvCxnSpPr>
        <p:spPr>
          <a:xfrm>
            <a:off x="7176120" y="1268760"/>
            <a:ext cx="0" cy="49685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/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Real-valued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blipFill>
                <a:blip r:embed="rId8"/>
                <a:stretch>
                  <a:fillRect l="-5545" t="-22951" r="-3564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/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Graph signal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blipFill>
                <a:blip r:embed="rId9"/>
                <a:stretch>
                  <a:fillRect l="-9119" t="-22951" r="-2736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FB5682EF-0A96-4C9D-B579-5D98401D5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3314" y="4077072"/>
            <a:ext cx="1934385" cy="17409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4BE088-7E4C-4487-910A-A43820B98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1677" y="3971318"/>
            <a:ext cx="1796215" cy="226599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DBEC782-B1BB-45CD-A404-83F3E1EDC582}"/>
              </a:ext>
            </a:extLst>
          </p:cNvPr>
          <p:cNvCxnSpPr>
            <a:cxnSpLocks/>
          </p:cNvCxnSpPr>
          <p:nvPr/>
        </p:nvCxnSpPr>
        <p:spPr>
          <a:xfrm>
            <a:off x="240634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F7FA14-1403-4DB8-A7B5-EF1820B1F190}"/>
              </a:ext>
            </a:extLst>
          </p:cNvPr>
          <p:cNvCxnSpPr>
            <a:cxnSpLocks/>
          </p:cNvCxnSpPr>
          <p:nvPr/>
        </p:nvCxnSpPr>
        <p:spPr>
          <a:xfrm>
            <a:off x="879780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/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lvl="0"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degree matrix of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6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32" grpId="0"/>
      <p:bldP spid="33" grpId="0"/>
      <p:bldP spid="34" grpId="0"/>
      <p:bldP spid="15" grpId="0"/>
      <p:bldP spid="17" grpId="0" animBg="1"/>
    </p:bldLst>
  </p:timing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437</Words>
  <Application>Microsoft Office PowerPoint</Application>
  <PresentationFormat>Breitbild</PresentationFormat>
  <Paragraphs>107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Wingdings</vt:lpstr>
      <vt:lpstr>Cambria Math</vt:lpstr>
      <vt:lpstr>Calibri</vt:lpstr>
      <vt:lpstr>Arial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THEORY: Graphs as Linear Operators</vt:lpstr>
      <vt:lpstr>1. SPECTRAL GRAPH THEORY: Signals as Heat Distributions</vt:lpstr>
      <vt:lpstr>1. SPECTRAL GRAPH THEORY: The Classical Fourier Transform</vt:lpstr>
      <vt:lpstr>1. SPECTRAL GRAPH THEORY: Real-valued Functions as Graph Signals</vt:lpstr>
      <vt:lpstr>1. SPECTRAL GRAPH THEORY: The Graph Laplacian</vt:lpstr>
      <vt:lpstr>1. SPECTRAL GRAPH THEORY: Laplacian Eigenvectors</vt:lpstr>
      <vt:lpstr>1. SPECTRAL GRAPH THEORY: Interpretation of the Spectrum</vt:lpstr>
      <vt:lpstr>OVERVIEW</vt:lpstr>
      <vt:lpstr>OVERVIEW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876</cp:revision>
  <cp:lastPrinted>2018-11-13T08:44:02Z</cp:lastPrinted>
  <dcterms:created xsi:type="dcterms:W3CDTF">2017-11-06T09:40:14Z</dcterms:created>
  <dcterms:modified xsi:type="dcterms:W3CDTF">2019-07-26T14:04:33Z</dcterms:modified>
</cp:coreProperties>
</file>